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1" r:id="rId7"/>
    <p:sldId id="263" r:id="rId8"/>
    <p:sldId id="260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79" r:id="rId25"/>
    <p:sldId id="281" r:id="rId26"/>
    <p:sldId id="282" r:id="rId27"/>
    <p:sldId id="284" r:id="rId28"/>
    <p:sldId id="287" r:id="rId29"/>
    <p:sldId id="285" r:id="rId30"/>
    <p:sldId id="288" r:id="rId31"/>
    <p:sldId id="289" r:id="rId32"/>
    <p:sldId id="290" r:id="rId33"/>
    <p:sldId id="291" r:id="rId34"/>
    <p:sldId id="294" r:id="rId35"/>
    <p:sldId id="293" r:id="rId36"/>
    <p:sldId id="295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291E-CBBF-4381-BFF0-5074E0D82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4EDB3-0B31-42B3-B686-86C14C292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929FD-E29D-4C39-AA24-6F09383F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B2101-5C64-4644-BB65-35D06E00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284E1-AE04-4E1E-A017-5613F779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05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92FA-4768-40ED-92E6-20279A3A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6F0DD-55BC-45C3-9AB7-C4273C135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1966B-62A4-48B4-89EC-FAA36E37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03789-7030-4F5D-9C07-9901914C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41530-9D4A-4D49-908D-1FD0BEEC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407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6FE22-2B8A-4876-AEC1-5F6F1DEC0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E2A52-9D9D-42B8-AC1C-112EEC78B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F57C5-BE03-4A8A-967A-BC7CD449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00D7E-70D5-4087-B71E-FB0BE335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084A-E2DE-4198-A82C-AE4B330C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42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F44D-F360-48A3-BF1E-67F600DF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8F742-F33A-48A3-9464-3D7F90E68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FB359-15CB-4ADB-A8CD-DA805D486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30CD-D665-4282-89FD-1606F677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A72F-809C-4998-8957-C236A893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821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D009-6E83-445E-A1C3-F7C97CE39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624FB-4A27-4660-9EE2-0A6805745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A616C-F5FB-4925-8BDD-1299A84B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4B3D9-D35C-4C49-8BF1-182763FF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CEACA-6EDC-432B-B1FA-AFACC8BC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310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36AA-2C9B-4A37-A230-B89B4B21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F8E-3F48-4C2D-A336-0651D559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9174B-F8EF-4A83-BF2D-CED0D50A0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D9F5-1AA9-4867-A46C-3B9E5E8E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9106E-CD5F-4CA9-880B-0B7F1E7DC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20AA8-7890-4B73-8901-C87EBBAA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84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43F0-F7B1-4B35-A38B-29A097DD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F4276-01DF-4477-BAFF-D46DD1196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31E06-1837-4A23-93A4-92C234A11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A1F6B-9FC5-437A-BB9C-66CD80C3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ED1CE-D2D4-428C-89F5-E065A672D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E00E5-8DE1-444E-B32A-6902EA707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F4270C-F3CE-42F1-BE81-DD1AFD44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70D0A-9850-4EF9-A699-E18538CEF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008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1E14-10B2-4C57-A30B-91AB8DB7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4D6-79C3-4FFA-BCCD-EDD2D433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769AC-CD83-483C-95E2-87E5E6CF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65905-3AB8-485F-8889-62A0497F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27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F835E-20CF-4B36-8A3C-797197B9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9A316-8FD1-47DA-B19B-03A8EF80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8E2D5-1E04-46FD-91BB-92917070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67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F845-D37A-4E4F-8D79-D7D58ECE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9E7BC-EE0F-42C9-A8B2-DA1547819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F9C78-E0D9-4A86-9BDF-008B60588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A72D3-B996-49B3-A32A-97EDD34D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2DC45-587F-4B8B-B2C0-83CB152E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2189F-F6CE-42DA-B2B8-F19215CB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53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86A6-B06A-49FF-9CDC-33427478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D3A60-8072-4127-8596-EA0BE395E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8FD88-1FE8-47B8-9BAB-BF9D39751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20883-5A69-4A0D-99A9-D710E084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AF856-DF60-4356-88FE-A4EBC3B3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B9D3A-1626-40A6-AE58-663EC189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96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F0633-2F38-401C-9C37-2D38A924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E59A9-D99A-4BF8-9DFF-435BEF98F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70921-EC2A-4587-93BB-306A76808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ACC1B-D4EA-493F-B147-4536E892AAEC}" type="datetimeFigureOut">
              <a:rPr lang="en-CA" smtClean="0"/>
              <a:t>2019-06-29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27799-4A4E-492F-8AB1-ED9987544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B03F5-58E8-41EE-8612-9D8EBCA47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AA399-8EF7-4C12-97A5-303EE8CE28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1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irdworldhippy?utm_source=unsplash&amp;utm_medium=referral&amp;utm_content=creditCopyTe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earch/photos/toronto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an-o/geo/blob/master/notebooks/data_cleaning/Teranet_GTHA_DA_spatial_join.ipynb" TargetMode="External"/><Relationship Id="rId2" Type="http://schemas.openxmlformats.org/officeDocument/2006/relationships/hyperlink" Target="https://github.com/stepan-o/geo/blob/master/notebooks/data_cleaning/Teranet_data_cleaning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epan-o/geo/blob/master/notebooks/EDA/Teranet_new_cols_EDA.ipynb" TargetMode="External"/><Relationship Id="rId4" Type="http://schemas.openxmlformats.org/officeDocument/2006/relationships/hyperlink" Target="https://github.com/stepan-o/geo/blob/master/notebooks/feature_extraction/Teranet_feature_extraction.ipyn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451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014A-7406-4232-B52C-9C34BA20B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5385" y="912760"/>
            <a:ext cx="7076615" cy="3823472"/>
          </a:xfrm>
        </p:spPr>
        <p:txBody>
          <a:bodyPr>
            <a:noAutofit/>
          </a:bodyPr>
          <a:lstStyle/>
          <a:p>
            <a:r>
              <a:rPr lang="en-US" sz="3600" dirty="0"/>
              <a:t>MASc Thesis:</a:t>
            </a:r>
            <a:br>
              <a:rPr lang="en-US" sz="3600" dirty="0"/>
            </a:br>
            <a:r>
              <a:rPr lang="en-US" sz="4000" b="1" dirty="0"/>
              <a:t>GTHA housing market analysis</a:t>
            </a:r>
            <a:br>
              <a:rPr lang="en-US" sz="3600" b="1" dirty="0"/>
            </a:br>
            <a:r>
              <a:rPr lang="en-US" sz="3600" dirty="0"/>
              <a:t>performed on Teranet dataset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1" dirty="0"/>
              <a:t>EDA of augmented Teranet dataset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sz="3200" dirty="0"/>
              <a:t>price time series and count of records</a:t>
            </a:r>
            <a:br>
              <a:rPr lang="en-US" sz="3200" dirty="0"/>
            </a:br>
            <a:r>
              <a:rPr lang="en-US" sz="3200" dirty="0"/>
              <a:t>per pin and x y coordinate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77DC6-37F8-4A0C-9935-06134FCE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1692" y="4669236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endParaRPr lang="en-US" dirty="0"/>
          </a:p>
          <a:p>
            <a:r>
              <a:rPr lang="en-US" dirty="0"/>
              <a:t>Meeting of 21-Jun-2019</a:t>
            </a:r>
          </a:p>
          <a:p>
            <a:r>
              <a:rPr lang="en-US" dirty="0"/>
              <a:t>Prepared by: Stepan Oskin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75282-C86C-4934-BB3B-9E861F50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901" y="-25366"/>
            <a:ext cx="547884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B8151F-DA51-4750-A97D-B7460B2B2493}"/>
              </a:ext>
            </a:extLst>
          </p:cNvPr>
          <p:cNvSpPr/>
          <p:nvPr/>
        </p:nvSpPr>
        <p:spPr>
          <a:xfrm>
            <a:off x="1480964" y="6463302"/>
            <a:ext cx="380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Photo by </a:t>
            </a:r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mwangi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gatheca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 on 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75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73DDD-8C5E-46CE-98E3-53107A0C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1. New features in Teranet: new columns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AAFCBF1-B049-429C-8BA5-859BA4F9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072687"/>
            <a:ext cx="5455917" cy="27058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4F230A-4245-4534-AF51-7B9416F1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03099"/>
            <a:ext cx="5455917" cy="1645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4C771B-19B1-4F5D-9A08-1DBEEE600805}"/>
              </a:ext>
            </a:extLst>
          </p:cNvPr>
          <p:cNvSpPr txBox="1"/>
          <p:nvPr/>
        </p:nvSpPr>
        <p:spPr>
          <a:xfrm>
            <a:off x="1681480" y="2470350"/>
            <a:ext cx="79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New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2D3F6-09ED-4B1D-85D7-5CE7E8CEA9BC}"/>
              </a:ext>
            </a:extLst>
          </p:cNvPr>
          <p:cNvSpPr txBox="1"/>
          <p:nvPr/>
        </p:nvSpPr>
        <p:spPr>
          <a:xfrm>
            <a:off x="7848600" y="2470349"/>
            <a:ext cx="79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Old</a:t>
            </a:r>
            <a:endParaRPr lang="en-CA" sz="24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321FD-1400-43EB-B87F-C60DCE3C67A3}"/>
              </a:ext>
            </a:extLst>
          </p:cNvPr>
          <p:cNvSpPr/>
          <p:nvPr/>
        </p:nvSpPr>
        <p:spPr>
          <a:xfrm>
            <a:off x="164726" y="6271055"/>
            <a:ext cx="5789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HHSaleHistory_cleaned_v0.9_GTHA_DA_with_cols_v0.9.csv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404462-0A1F-450D-8827-39F1EE005CD1}"/>
              </a:ext>
            </a:extLst>
          </p:cNvPr>
          <p:cNvSpPr/>
          <p:nvPr/>
        </p:nvSpPr>
        <p:spPr>
          <a:xfrm>
            <a:off x="7037221" y="6277091"/>
            <a:ext cx="427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HHSaleHistory_cleaned_v0.9_GTHA_DA.csv</a:t>
            </a:r>
            <a:endParaRPr lang="en-CA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1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Section 2: Exploratory Data Analysis (EDA)</a:t>
            </a:r>
            <a:br>
              <a:rPr lang="en-US" sz="3600" dirty="0"/>
            </a:br>
            <a:r>
              <a:rPr lang="en-US" sz="3600" dirty="0"/>
              <a:t>of the new features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495904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4F05-2B02-48F2-AF4C-E8C5DC95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EDA of the new features: aim of the analysis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93D2-6B02-4D18-BD50-FC52B361C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reliability of the new features</a:t>
            </a:r>
          </a:p>
          <a:p>
            <a:endParaRPr lang="en-US" dirty="0"/>
          </a:p>
          <a:p>
            <a:r>
              <a:rPr lang="en-US" dirty="0"/>
              <a:t>Investigate how records group by pin and xy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Assess suitability of new features in identification of submarkets / property type for transactions (potential for clustering)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208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FE82-18ED-482F-8FA5-2CCDFA06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EDA: number of records by pin and xy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6FE61-F7A1-48CD-AF0A-77F9C9DC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17" y="1854517"/>
            <a:ext cx="3743325" cy="290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7014D-A621-4822-9C48-93732255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17" y="1825942"/>
            <a:ext cx="4124325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3BC307-8234-4160-A9CF-E3D597E75562}"/>
              </a:ext>
            </a:extLst>
          </p:cNvPr>
          <p:cNvSpPr/>
          <p:nvPr/>
        </p:nvSpPr>
        <p:spPr>
          <a:xfrm>
            <a:off x="838200" y="511982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significantly more records with unique `pin` compared to unique `xy` coordinate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appears to be reasonable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 `xy` coordinate pairs correspond to records with different pins, (e.g., condo complexes)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 condo complexes are recorded under the same pin (top pins by count of records)</a:t>
            </a:r>
          </a:p>
        </p:txBody>
      </p:sp>
    </p:spTree>
    <p:extLst>
      <p:ext uri="{BB962C8B-B14F-4D97-AF65-F5344CB8AC3E}">
        <p14:creationId xmlns:p14="http://schemas.microsoft.com/office/powerpoint/2010/main" val="318092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7010B-04EA-4DA0-8F08-7E007BCA8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2. EDA: number of records by pin and xy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BA57B5-43FC-4EB1-9D14-A5C48316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88" y="2775221"/>
            <a:ext cx="5455917" cy="32871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4E4D35-758B-4128-B94B-2DB5FEADD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788861"/>
            <a:ext cx="5455917" cy="3273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3147A-995B-4650-9737-B80E7104FF04}"/>
              </a:ext>
            </a:extLst>
          </p:cNvPr>
          <p:cNvSpPr txBox="1"/>
          <p:nvPr/>
        </p:nvSpPr>
        <p:spPr>
          <a:xfrm>
            <a:off x="1909748" y="6251336"/>
            <a:ext cx="864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There is a clear break in distribution of counts by both pin and xy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59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E293CB-72D7-4404-9386-3F047D430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4" y="603726"/>
            <a:ext cx="6065655" cy="5650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77790-0771-44CD-BE60-3F239E89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736" y="418147"/>
            <a:ext cx="4376725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6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C7B4F-5509-495A-ACCE-46F939E7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7" y="201832"/>
            <a:ext cx="5950673" cy="6454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22EE7-0D45-47D7-801C-E231ED6A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10" y="201831"/>
            <a:ext cx="5704263" cy="64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9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A14302-0F06-42EA-9720-BDE159FE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93" y="216535"/>
            <a:ext cx="6996034" cy="6424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0689FF-D217-4DEC-93A2-75751720C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441" y="216534"/>
            <a:ext cx="7079702" cy="64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04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9759"/>
            <a:ext cx="9144000" cy="695643"/>
          </a:xfrm>
        </p:spPr>
        <p:txBody>
          <a:bodyPr>
            <a:normAutofit/>
          </a:bodyPr>
          <a:lstStyle/>
          <a:p>
            <a:r>
              <a:rPr lang="en-US" sz="3600" dirty="0"/>
              <a:t>Top pins: condo and apartment complexes</a:t>
            </a:r>
            <a:endParaRPr lang="en-CA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FB6CE-F370-413C-BCF5-84A9722F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37" y="2820036"/>
            <a:ext cx="37433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24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1E026FF-0E38-4B44-8C52-0BCE12D2A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3" y="629920"/>
            <a:ext cx="11977077" cy="6228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F54EC-5755-42C5-89C3-3DD4449288BD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53842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795C-5732-402B-9493-919F1327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DF8FF-8D8D-4AB8-9D6F-5F987622B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the previous meeting</a:t>
            </a:r>
          </a:p>
          <a:p>
            <a:r>
              <a:rPr lang="en-CA" dirty="0"/>
              <a:t>New features in Teranet dataset</a:t>
            </a:r>
          </a:p>
          <a:p>
            <a:r>
              <a:rPr lang="en-CA" dirty="0"/>
              <a:t>Exploratory Data Analysis of the new features: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/>
              <a:t>Aim of the 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/>
              <a:t>Number of records per `pin` and `xy`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dirty="0"/>
              <a:t>Price and rolling sum time series per `pin` and `xy`</a:t>
            </a:r>
          </a:p>
          <a:p>
            <a:pPr marL="342900" lvl="1" indent="-342900"/>
            <a:r>
              <a:rPr lang="en-CA" dirty="0"/>
              <a:t>Future work direction</a:t>
            </a:r>
          </a:p>
          <a:p>
            <a:pPr marL="342900" lvl="1" indent="-342900"/>
            <a:r>
              <a:rPr lang="en-CA" dirty="0"/>
              <a:t>GitHub repository link</a:t>
            </a:r>
          </a:p>
        </p:txBody>
      </p:sp>
    </p:spTree>
    <p:extLst>
      <p:ext uri="{BB962C8B-B14F-4D97-AF65-F5344CB8AC3E}">
        <p14:creationId xmlns:p14="http://schemas.microsoft.com/office/powerpoint/2010/main" val="2037487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339441D-7A50-44A6-B303-436744645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09"/>
            <a:ext cx="12192000" cy="6522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14D63-50AB-42EE-BB40-93E15557ECE5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210677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44879C5-7AE4-45F9-872C-2890B0DD9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91"/>
            <a:ext cx="12192000" cy="6648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C97C5-81B5-4DF3-9BE0-C2D22F84FD92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5859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Top pins: multiple properties under same pin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76301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7E0D757-59E6-4DFA-8377-8A7373548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AE8C3-D320-4FCB-8AB8-A6E21EB16185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633221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with text&#10;&#10;Description automatically generated">
            <a:extLst>
              <a:ext uri="{FF2B5EF4-FFF2-40B4-BE49-F238E27FC236}">
                <a16:creationId xmlns:a16="http://schemas.microsoft.com/office/drawing/2014/main" id="{43C78C2E-EE14-417A-9ECA-659DF2DC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657"/>
            <a:ext cx="12192000" cy="6536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218EAD-8F73-4E65-A9E6-928F915B1E46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top pins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581309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Top pins: duplicate records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87763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ide of the road&#10;&#10;Description automatically generated">
            <a:extLst>
              <a:ext uri="{FF2B5EF4-FFF2-40B4-BE49-F238E27FC236}">
                <a16:creationId xmlns:a16="http://schemas.microsoft.com/office/drawing/2014/main" id="{08814484-FB1F-4B46-8F6A-0508A057F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1013F-3D77-4C1D-A1D8-F5ACA9F57A42}"/>
              </a:ext>
            </a:extLst>
          </p:cNvPr>
          <p:cNvSpPr txBox="1"/>
          <p:nvPr/>
        </p:nvSpPr>
        <p:spPr>
          <a:xfrm>
            <a:off x="8026400" y="245199"/>
            <a:ext cx="371856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duplicates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49926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F77CCA7-57FB-4692-8EAC-CAE61FB33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1013F-3D77-4C1D-A1D8-F5ACA9F57A42}"/>
              </a:ext>
            </a:extLst>
          </p:cNvPr>
          <p:cNvSpPr txBox="1"/>
          <p:nvPr/>
        </p:nvSpPr>
        <p:spPr>
          <a:xfrm>
            <a:off x="8026400" y="245199"/>
            <a:ext cx="371856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EDA: duplicates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60877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9759"/>
            <a:ext cx="9144000" cy="695643"/>
          </a:xfrm>
        </p:spPr>
        <p:txBody>
          <a:bodyPr>
            <a:normAutofit/>
          </a:bodyPr>
          <a:lstStyle/>
          <a:p>
            <a:r>
              <a:rPr lang="en-US" sz="3600" dirty="0"/>
              <a:t>Top xy pairs: large condo complexes (hi-rises)</a:t>
            </a:r>
            <a:endParaRPr lang="en-CA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8380-43A4-4FCC-8DF9-7D33FC40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37" y="2805749"/>
            <a:ext cx="41243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97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city&#10;&#10;Description automatically generated">
            <a:extLst>
              <a:ext uri="{FF2B5EF4-FFF2-40B4-BE49-F238E27FC236}">
                <a16:creationId xmlns:a16="http://schemas.microsoft.com/office/drawing/2014/main" id="{E610F3B5-97D0-4392-B1E9-F7A01E7C9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FBBE5-3453-4491-B47C-430B75ED402D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1789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Section 0: Recap of the previous meeting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32590-3574-4395-8A95-56749D6C26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(was on 24-May-2019)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258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building&#10;&#10;Description automatically generated">
            <a:extLst>
              <a:ext uri="{FF2B5EF4-FFF2-40B4-BE49-F238E27FC236}">
                <a16:creationId xmlns:a16="http://schemas.microsoft.com/office/drawing/2014/main" id="{2E9D5012-11DF-4996-9001-2ABB1CFED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996"/>
            <a:ext cx="12192000" cy="651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FF587-39C6-4A9D-B275-167665BF7937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11274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map of the city&#10;&#10;Description automatically generated">
            <a:extLst>
              <a:ext uri="{FF2B5EF4-FFF2-40B4-BE49-F238E27FC236}">
                <a16:creationId xmlns:a16="http://schemas.microsoft.com/office/drawing/2014/main" id="{01493905-5DA7-4A2D-8345-0B7A38374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477520"/>
            <a:ext cx="11963397" cy="638047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29E44D-27EB-42A9-9D14-E5A8E53E1C91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127473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1618FC08-2327-4B74-8A83-4F7B3C2CC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184"/>
            <a:ext cx="12192000" cy="6513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C6451-131F-4573-822A-19035709A12F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4140360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A89105-29CE-4B5C-AB7A-1E79B0DD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430"/>
            <a:ext cx="12192000" cy="6495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DBC2D-6642-4095-8379-CC430C5EBB12}"/>
              </a:ext>
            </a:extLst>
          </p:cNvPr>
          <p:cNvSpPr txBox="1"/>
          <p:nvPr/>
        </p:nvSpPr>
        <p:spPr>
          <a:xfrm>
            <a:off x="8371840" y="245199"/>
            <a:ext cx="3373120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  EDA: top xy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177714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3. Future work directions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419262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08B0-3765-4C35-A0F9-0A21F131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Possible future work directions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023F-8170-49E8-B752-612B8D978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analytics / visualization</a:t>
            </a:r>
            <a:r>
              <a:rPr lang="en-US" dirty="0"/>
              <a:t>: Produce dynamic maps / 3D mesh surfaces / simple phase diagrams. Aim to reveal different dynamics of GTHA housing market via visuals (data mining).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unsupervised machine learning:</a:t>
            </a:r>
            <a:r>
              <a:rPr lang="en-US" dirty="0"/>
              <a:t> Try to use the best feature extraction / unsupervised machine learning techniques to infer as much structure from the housing market data as possible. Aim to produce neighbourhood maps via housing market dynamics. 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time series analysis / prediction / supervised machine learning:</a:t>
            </a:r>
            <a:r>
              <a:rPr lang="en-US" dirty="0"/>
              <a:t> extract a target variable from the dataset, build a predictive model based on housing market data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hypothesis testing:</a:t>
            </a:r>
            <a:r>
              <a:rPr lang="en-US" dirty="0"/>
              <a:t> Establish a hypothesis (e.g., commodification of housing), use housing market data to test it.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bridging modelling and data science:</a:t>
            </a:r>
            <a:r>
              <a:rPr lang="en-US" dirty="0"/>
              <a:t> Find an aspect of housing market for which an AnyLogic model can be produced, use Teranet data to calibrate / assess accuracy. Aim to combine deterministic modelling with empirical data science methods.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</a:rPr>
              <a:t>(Additional thought / side project):</a:t>
            </a:r>
            <a:r>
              <a:rPr lang="en-US" dirty="0">
                <a:effectLst/>
              </a:rPr>
              <a:t> construct a convenient, efficient, and powerful database based on Teranet data that can be accessed by a broad group of researchers via a variety of APIs. Aim to streamline future research efforts.</a:t>
            </a: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418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4. GitHub repository link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025994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23A1EF-B12E-4CF1-94CD-F0200FECB099}"/>
              </a:ext>
            </a:extLst>
          </p:cNvPr>
          <p:cNvSpPr/>
          <p:nvPr/>
        </p:nvSpPr>
        <p:spPr>
          <a:xfrm>
            <a:off x="1320800" y="1821752"/>
            <a:ext cx="82499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Data cleanup:</a:t>
            </a:r>
          </a:p>
          <a:p>
            <a:r>
              <a:rPr lang="en-CA" dirty="0">
                <a:hlinkClick r:id="rId2"/>
              </a:rPr>
              <a:t>https://github.com/stepan-o/geo/blob/master/notebooks/data_cleaning/Teranet_data_cleaning.ipynb</a:t>
            </a:r>
            <a:endParaRPr lang="en-CA" dirty="0"/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Spatial join with GTHA DA geometry:</a:t>
            </a:r>
          </a:p>
          <a:p>
            <a:r>
              <a:rPr lang="en-CA" dirty="0">
                <a:hlinkClick r:id="rId3"/>
              </a:rPr>
              <a:t>https://github.com/stepan-o/geo/blob/master/notebooks/data_cleaning/Teranet_GTHA_DA_spatial_join.ipynb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Feature extraction:</a:t>
            </a:r>
          </a:p>
          <a:p>
            <a:r>
              <a:rPr lang="en-CA" dirty="0">
                <a:hlinkClick r:id="rId4"/>
              </a:rPr>
              <a:t>https://github.com/stepan-o/geo/blob/master/notebooks/feature_extraction/Teranet_feature_extraction.ipynb</a:t>
            </a:r>
            <a:endParaRPr lang="en-CA" dirty="0"/>
          </a:p>
          <a:p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EDA of new features (contents of this presentation):</a:t>
            </a:r>
          </a:p>
          <a:p>
            <a:r>
              <a:rPr lang="en-CA" dirty="0">
                <a:hlinkClick r:id="rId5"/>
              </a:rPr>
              <a:t>https://github.com/stepan-o/geo/blob/master/notebooks/EDA/Teranet_new_cols_EDA.ipynb</a:t>
            </a:r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97F458-FEDD-4DEA-822B-3BF5FF22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4. GitHub repository link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41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883C-F50D-4B0B-B385-9979E3C0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0. Recap of the previous meeting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6A3E1-2874-4E4C-BF3A-D535A91D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5777" cy="4351338"/>
          </a:xfrm>
        </p:spPr>
        <p:txBody>
          <a:bodyPr>
            <a:normAutofit lnSpcReduction="10000"/>
          </a:bodyPr>
          <a:lstStyle/>
          <a:p>
            <a:r>
              <a:rPr lang="en-US" sz="2400" b="1"/>
              <a:t>Need more features </a:t>
            </a:r>
            <a:r>
              <a:rPr lang="en-US" sz="2400"/>
              <a:t>in Teranet dataset:      to filter records and perform meaningful analysis / modeling</a:t>
            </a:r>
          </a:p>
          <a:p>
            <a:pPr marL="0" indent="0">
              <a:buNone/>
            </a:pPr>
            <a:endParaRPr lang="en-US" sz="2400"/>
          </a:p>
          <a:p>
            <a:r>
              <a:rPr lang="en-CA" sz="2400" i="1"/>
              <a:t>One approach</a:t>
            </a:r>
            <a:r>
              <a:rPr lang="en-CA" sz="2400"/>
              <a:t>: connect other geo-referenced data sources (i.e., land use zoning information)</a:t>
            </a:r>
          </a:p>
          <a:p>
            <a:pPr marL="0" indent="0">
              <a:buNone/>
            </a:pPr>
            <a:endParaRPr lang="en-CA" sz="2400"/>
          </a:p>
          <a:p>
            <a:r>
              <a:rPr lang="en-CA" sz="2400" b="1"/>
              <a:t>Alternative approach</a:t>
            </a:r>
            <a:r>
              <a:rPr lang="en-CA" sz="2400"/>
              <a:t>: infer as much structure from the data as possible</a:t>
            </a:r>
          </a:p>
          <a:p>
            <a:pPr lvl="1"/>
            <a:r>
              <a:rPr lang="en-CA" sz="2000"/>
              <a:t>Teranet records posses a wealth of information about the housing market and its dynamics that can be revealed via simple data manipulations</a:t>
            </a:r>
            <a:endParaRPr lang="en-CA" sz="20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91648C6-567C-49E4-8630-707530A48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2156" y="1602773"/>
            <a:ext cx="3921644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A1478F-7753-44CC-ACD6-19A1B2E112C7}"/>
              </a:ext>
            </a:extLst>
          </p:cNvPr>
          <p:cNvSpPr txBox="1"/>
          <p:nvPr/>
        </p:nvSpPr>
        <p:spPr>
          <a:xfrm>
            <a:off x="8590514" y="2221839"/>
            <a:ext cx="160492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rgbClr val="00B0F0"/>
                </a:solidFill>
              </a:rPr>
              <a:t>?</a:t>
            </a:r>
            <a:endParaRPr lang="en-CA" sz="23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6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B65B-8680-4AF2-B1F2-11778C9F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Recap of the previous meeting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1DB4F4-0AD6-4105-BF6B-064A4CEA4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90795"/>
          </a:xfrm>
        </p:spPr>
        <p:txBody>
          <a:bodyPr>
            <a:normAutofit/>
          </a:bodyPr>
          <a:lstStyle/>
          <a:p>
            <a:r>
              <a:rPr lang="en-US" dirty="0"/>
              <a:t>Can't cluster points directly from Teranet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Very large number of records (75k-150k records per year for GTHA)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only 1 feature (consideration_amt)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pins, coordinates, addresses are useless for clustering neighbourhoods and sub-markets</a:t>
            </a:r>
          </a:p>
          <a:p>
            <a:r>
              <a:rPr lang="en-US" dirty="0">
                <a:effectLst/>
              </a:rPr>
              <a:t>hard to convert point data to time series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point, only few points would have enough records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buffer, what buffer size defines similarity?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Need more features (make points “aware” of their surroundings)</a:t>
            </a:r>
          </a:p>
          <a:p>
            <a:r>
              <a:rPr lang="en-US" dirty="0">
                <a:effectLst/>
              </a:rPr>
              <a:t>Produce aggregates from Teranet records to “infuse” DAs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Group Teranet subset by DA and join to DA geometry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ffectLst/>
            </a:endParaRPr>
          </a:p>
          <a:p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26708-E130-4B5C-9C8F-84300FD2A13E}"/>
              </a:ext>
            </a:extLst>
          </p:cNvPr>
          <p:cNvSpPr/>
          <p:nvPr/>
        </p:nvSpPr>
        <p:spPr>
          <a:xfrm>
            <a:off x="838200" y="5425440"/>
            <a:ext cx="8742680" cy="84328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DAB40-5EA8-4978-907E-57C2C2CAF969}"/>
              </a:ext>
            </a:extLst>
          </p:cNvPr>
          <p:cNvSpPr txBox="1"/>
          <p:nvPr/>
        </p:nvSpPr>
        <p:spPr>
          <a:xfrm>
            <a:off x="9845040" y="5246915"/>
            <a:ext cx="178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Focus of the previous 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presentation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3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B65B-8680-4AF2-B1F2-11778C9F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Wrong assumptions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1DB4F4-0AD6-4105-BF6B-064A4CEA4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Can't cluster points directly from Teranet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Very large number of records (75k-150k records per year for GTHA)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only 1 feature (consideration_amt)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pins, coordinates, addresses are useless for clustering neighbourhoods and sub-markets</a:t>
            </a:r>
          </a:p>
          <a:p>
            <a:r>
              <a:rPr lang="en-US" dirty="0">
                <a:effectLst/>
              </a:rPr>
              <a:t>hard to convert point data to time series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point, only few points would have enough records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If grouped by buffer, what buffer size defines similarity?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</a:rPr>
              <a:t>Need more features (make points “aware” of their surroundings)</a:t>
            </a:r>
          </a:p>
          <a:p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0581A0-4E1E-441C-B1C4-9866B84DAD1B}"/>
              </a:ext>
            </a:extLst>
          </p:cNvPr>
          <p:cNvCxnSpPr/>
          <p:nvPr/>
        </p:nvCxnSpPr>
        <p:spPr>
          <a:xfrm>
            <a:off x="1341120" y="2763520"/>
            <a:ext cx="46126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6C0CB7-69E6-495F-88B0-F5BD49025239}"/>
              </a:ext>
            </a:extLst>
          </p:cNvPr>
          <p:cNvCxnSpPr>
            <a:cxnSpLocks/>
          </p:cNvCxnSpPr>
          <p:nvPr/>
        </p:nvCxnSpPr>
        <p:spPr>
          <a:xfrm>
            <a:off x="1341120" y="3159760"/>
            <a:ext cx="9591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8BA81-C3C8-4775-B932-B022A31CAE09}"/>
              </a:ext>
            </a:extLst>
          </p:cNvPr>
          <p:cNvCxnSpPr>
            <a:cxnSpLocks/>
          </p:cNvCxnSpPr>
          <p:nvPr/>
        </p:nvCxnSpPr>
        <p:spPr>
          <a:xfrm>
            <a:off x="1341120" y="3474720"/>
            <a:ext cx="19913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B83F43-DA44-497C-901F-704D6E1E4E2A}"/>
              </a:ext>
            </a:extLst>
          </p:cNvPr>
          <p:cNvCxnSpPr>
            <a:cxnSpLocks/>
          </p:cNvCxnSpPr>
          <p:nvPr/>
        </p:nvCxnSpPr>
        <p:spPr>
          <a:xfrm>
            <a:off x="1341120" y="4389120"/>
            <a:ext cx="8239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89FEB4-A7BF-43ED-B493-A63771AAF097}"/>
              </a:ext>
            </a:extLst>
          </p:cNvPr>
          <p:cNvSpPr txBox="1"/>
          <p:nvPr/>
        </p:nvSpPr>
        <p:spPr>
          <a:xfrm>
            <a:off x="3266440" y="5811193"/>
            <a:ext cx="565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New features prove old assumptions wrong.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18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DD62-F7FD-4559-9DA2-2351ED0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Section 1: New features introduced</a:t>
            </a:r>
            <a:br>
              <a:rPr lang="en-US" sz="3600" dirty="0"/>
            </a:br>
            <a:r>
              <a:rPr lang="en-US" sz="3600" dirty="0"/>
              <a:t>to Teranet dataset 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44253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DDBEE-C775-41F8-BD26-AB6B6D93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New features in Teranet: data sources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55322-F4E6-44F8-AD74-57538D86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Cleaned Teranet data with `da_id` column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`da_id` is renamed from `OBJECTID`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Produced via a spatial join of Teranet points with DA geometry (same as above)</a:t>
            </a:r>
          </a:p>
          <a:p>
            <a:pPr marL="0" lvl="1" indent="0">
              <a:buNone/>
            </a:pPr>
            <a:endParaRPr lang="en-US" sz="2000" dirty="0"/>
          </a:p>
          <a:p>
            <a:pPr marL="0" lvl="1" indent="0">
              <a:buNone/>
            </a:pPr>
            <a:r>
              <a:rPr lang="en-US" sz="2000" dirty="0"/>
              <a:t>HHSaleHistory_cleaned_v0.9_GTHA_DA.csv</a:t>
            </a:r>
            <a:endParaRPr lang="en-CA" sz="2000" dirty="0"/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Cleaned and filtered for duplicates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`consideration_amt`&lt;$30 reset to NaN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813’138 duplicate entries were removed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Filtered to include only GTHA via a spatial join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`da_id` column with ID of corresponding Dissemination Area added via a spatial join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CA" sz="2000" dirty="0"/>
              <a:t>6’062’853 records remaining (4’637’584 records with non-null `consideration_amt`</a:t>
            </a:r>
          </a:p>
        </p:txBody>
      </p:sp>
    </p:spTree>
    <p:extLst>
      <p:ext uri="{BB962C8B-B14F-4D97-AF65-F5344CB8AC3E}">
        <p14:creationId xmlns:p14="http://schemas.microsoft.com/office/powerpoint/2010/main" val="418225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9AEB-1603-4862-9D1B-7E0CA11D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New features in Teranet: new columns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AE98A-20F3-4197-B5F6-F5A6242DC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New columns added (available on transaction level in original Teranet dataset):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da_id, da_city, da_median_tot_inc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000" dirty="0"/>
              <a:t>were added during the spatial join with DA data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xy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sz="2000" dirty="0"/>
              <a:t> x and y concatenated together (used for grouping by coordinate pairs)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pin/xy_total_sales: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/>
              <a:t>total records for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pin/xy_prev_sales: </a:t>
            </a:r>
            <a:r>
              <a:rPr lang="en-US" sz="2000" dirty="0"/>
              <a:t>previous records from this pin/xy (not counting current transaction)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pin/xy_price_cum_sum: </a:t>
            </a:r>
            <a:r>
              <a:rPr lang="en-US" sz="2000" dirty="0"/>
              <a:t>cumulative price of all records to date from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pin/xy_price_pct_change: </a:t>
            </a:r>
            <a:r>
              <a:rPr lang="en-US" sz="2000" dirty="0"/>
              <a:t>price percentage change compared to previous record from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price_da_pct_change: </a:t>
            </a:r>
            <a:r>
              <a:rPr lang="en-US" sz="2000" dirty="0"/>
              <a:t>price percentage change compared to previous record from this DA (by da_id)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pin/xy_years_since_last_sale: </a:t>
            </a:r>
            <a:r>
              <a:rPr lang="en-US" sz="2000" dirty="0"/>
              <a:t>years since last sale from this pin/xy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da_days/years_since_last_sale: </a:t>
            </a:r>
            <a:r>
              <a:rPr lang="en-US" sz="2000" dirty="0"/>
              <a:t>days or years since last sale from this DA (by da_id)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pin/xy_sale_next_1y/3y:</a:t>
            </a:r>
            <a:r>
              <a:rPr lang="en-US" sz="2000" dirty="0"/>
              <a:t> whether this pin or xy will have another sale in the future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sale_next_6m/1y/3y: </a:t>
            </a:r>
            <a:r>
              <a:rPr lang="en-US" sz="2000" dirty="0"/>
              <a:t>"looks into the future" to see whether there is another transaction from this pin/xy within the given time horizon (6 months, 1 year, 3 years)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157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1265</Words>
  <Application>Microsoft Office PowerPoint</Application>
  <PresentationFormat>Widescreen</PresentationFormat>
  <Paragraphs>130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Courier New</vt:lpstr>
      <vt:lpstr>Office Theme</vt:lpstr>
      <vt:lpstr>MASc Thesis: GTHA housing market analysis performed on Teranet dataset  EDA of augmented Teranet dataset: price time series and count of records per pin and x y coordinate</vt:lpstr>
      <vt:lpstr>Contents</vt:lpstr>
      <vt:lpstr>Section 0: Recap of the previous meeting</vt:lpstr>
      <vt:lpstr>0. Recap of the previous meeting</vt:lpstr>
      <vt:lpstr>0. Recap of the previous meeting</vt:lpstr>
      <vt:lpstr>0. Wrong assumptions</vt:lpstr>
      <vt:lpstr>Section 1: New features introduced to Teranet dataset </vt:lpstr>
      <vt:lpstr>1. New features in Teranet: data sources</vt:lpstr>
      <vt:lpstr>1. New features in Teranet: new columns</vt:lpstr>
      <vt:lpstr>1. New features in Teranet: new columns</vt:lpstr>
      <vt:lpstr>Section 2: Exploratory Data Analysis (EDA) of the new features</vt:lpstr>
      <vt:lpstr>2. EDA of the new features: aim of the analysis</vt:lpstr>
      <vt:lpstr>2. EDA: number of records by pin and xy</vt:lpstr>
      <vt:lpstr>2. EDA: number of records by pin and xy</vt:lpstr>
      <vt:lpstr>PowerPoint Presentation</vt:lpstr>
      <vt:lpstr>PowerPoint Presentation</vt:lpstr>
      <vt:lpstr>PowerPoint Presentation</vt:lpstr>
      <vt:lpstr>Top pins: condo and apartment complexes</vt:lpstr>
      <vt:lpstr>PowerPoint Presentation</vt:lpstr>
      <vt:lpstr>PowerPoint Presentation</vt:lpstr>
      <vt:lpstr>PowerPoint Presentation</vt:lpstr>
      <vt:lpstr>Top pins: multiple properties under same pin</vt:lpstr>
      <vt:lpstr>PowerPoint Presentation</vt:lpstr>
      <vt:lpstr>PowerPoint Presentation</vt:lpstr>
      <vt:lpstr>Top pins: duplicate records</vt:lpstr>
      <vt:lpstr>PowerPoint Presentation</vt:lpstr>
      <vt:lpstr>PowerPoint Presentation</vt:lpstr>
      <vt:lpstr>Top xy pairs: large condo complexes (hi-rises)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Future work directions</vt:lpstr>
      <vt:lpstr>3. Possible future work directions</vt:lpstr>
      <vt:lpstr>4. GitHub repository link</vt:lpstr>
      <vt:lpstr>4. GitHub repository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MASc Thesis: GTHA housing market analysis performed on Teranet dataset  EDA of augmented Teranet dataset: price time series and count of records per pin and x y coordinate</dc:title>
  <dc:creator>Stepan Oskin</dc:creator>
  <cp:lastModifiedBy>Stepan Oskin</cp:lastModifiedBy>
  <cp:revision>10</cp:revision>
  <dcterms:created xsi:type="dcterms:W3CDTF">2019-06-21T16:49:26Z</dcterms:created>
  <dcterms:modified xsi:type="dcterms:W3CDTF">2019-06-29T15:50:08Z</dcterms:modified>
</cp:coreProperties>
</file>